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62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20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09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3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37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6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1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08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40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DDCC-13ED-47BD-AED2-1C52FA271DE0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106D-F895-4E95-A539-4AD9E5962B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0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7000" y="220663"/>
            <a:ext cx="9144000" cy="1811338"/>
          </a:xfrm>
        </p:spPr>
        <p:txBody>
          <a:bodyPr/>
          <a:lstStyle/>
          <a:p>
            <a:r>
              <a:rPr lang="pt-BR" dirty="0" smtClean="0"/>
              <a:t>DWDM PADTEC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70000" y="1847335"/>
            <a:ext cx="59693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Baixar o instalador do Visualizador na pasta Técnica -&gt; </a:t>
            </a:r>
            <a:r>
              <a:rPr lang="pt-BR" dirty="0" err="1" smtClean="0"/>
              <a:t>Padtec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Nome do arquivo : install_viewer_v3_23_13_20181015</a:t>
            </a:r>
          </a:p>
          <a:p>
            <a:r>
              <a:rPr lang="pt-BR" dirty="0" smtClean="0"/>
              <a:t>Será necessário o </a:t>
            </a:r>
            <a:r>
              <a:rPr lang="pt-BR" dirty="0" err="1" smtClean="0"/>
              <a:t>java</a:t>
            </a:r>
            <a:r>
              <a:rPr lang="pt-BR" dirty="0" smtClean="0"/>
              <a:t> 8.0.192.</a:t>
            </a:r>
          </a:p>
          <a:p>
            <a:endParaRPr lang="pt-BR" dirty="0"/>
          </a:p>
          <a:p>
            <a:r>
              <a:rPr lang="pt-BR" dirty="0" smtClean="0"/>
              <a:t>Na instalação irá solicitar o IP do servidor -&gt; 177.36.2.62.</a:t>
            </a:r>
          </a:p>
          <a:p>
            <a:r>
              <a:rPr lang="pt-BR" dirty="0" smtClean="0"/>
              <a:t>Assim que instalado será solicitado o </a:t>
            </a:r>
            <a:r>
              <a:rPr lang="pt-BR" dirty="0" err="1" smtClean="0"/>
              <a:t>login</a:t>
            </a:r>
            <a:r>
              <a:rPr lang="pt-BR" dirty="0" smtClean="0"/>
              <a:t> e senha:</a:t>
            </a:r>
          </a:p>
          <a:p>
            <a:r>
              <a:rPr lang="pt-BR" dirty="0" err="1" smtClean="0"/>
              <a:t>Login</a:t>
            </a:r>
            <a:r>
              <a:rPr lang="pt-BR" dirty="0" smtClean="0"/>
              <a:t>: suporte senha: n0c1Telecom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878660"/>
            <a:ext cx="6451926" cy="288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81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66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911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93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9243"/>
            <a:ext cx="3581400" cy="564875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597400" y="292100"/>
            <a:ext cx="230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LEGENDA DAS PLACAS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13131" y="1209243"/>
            <a:ext cx="827886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TF-100G </a:t>
            </a:r>
            <a:r>
              <a:rPr lang="pt-BR" dirty="0" smtClean="0">
                <a:solidFill>
                  <a:srgbClr val="000000"/>
                </a:solidFill>
              </a:rPr>
              <a:t> - </a:t>
            </a:r>
            <a:r>
              <a:rPr lang="pt-BR" b="1" dirty="0" smtClean="0">
                <a:solidFill>
                  <a:srgbClr val="000000"/>
                </a:solidFill>
              </a:rPr>
              <a:t>TRANSPONDER</a:t>
            </a:r>
            <a:r>
              <a:rPr lang="pt-BR" dirty="0" smtClean="0">
                <a:solidFill>
                  <a:srgbClr val="000000"/>
                </a:solidFill>
              </a:rPr>
              <a:t> – 2 PORTAS DE 10G E 2 PORTAS DE 40G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T-100G    </a:t>
            </a:r>
            <a:r>
              <a:rPr lang="pt-BR" dirty="0" smtClean="0">
                <a:solidFill>
                  <a:srgbClr val="000000"/>
                </a:solidFill>
              </a:rPr>
              <a:t>- </a:t>
            </a:r>
            <a:r>
              <a:rPr lang="pt-BR" b="1" dirty="0" smtClean="0">
                <a:solidFill>
                  <a:srgbClr val="000000"/>
                </a:solidFill>
              </a:rPr>
              <a:t>TRANSPONDER</a:t>
            </a:r>
            <a:r>
              <a:rPr lang="pt-BR" dirty="0" smtClean="0">
                <a:solidFill>
                  <a:srgbClr val="000000"/>
                </a:solidFill>
              </a:rPr>
              <a:t> – 2 PORTAS DE 10G, SENDO UMA CHEGADA E OUTRA SAIDA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TM-100G</a:t>
            </a:r>
            <a:r>
              <a:rPr lang="pt-BR" dirty="0" smtClean="0">
                <a:solidFill>
                  <a:srgbClr val="000000"/>
                </a:solidFill>
              </a:rPr>
              <a:t> – </a:t>
            </a:r>
            <a:r>
              <a:rPr lang="pt-BR" b="1" dirty="0" smtClean="0">
                <a:solidFill>
                  <a:srgbClr val="000000"/>
                </a:solidFill>
              </a:rPr>
              <a:t>TRANSPODER</a:t>
            </a:r>
            <a:r>
              <a:rPr lang="pt-BR" dirty="0" smtClean="0">
                <a:solidFill>
                  <a:srgbClr val="000000"/>
                </a:solidFill>
              </a:rPr>
              <a:t> – 10 PORTAS DE 10G CADA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EOA </a:t>
            </a:r>
            <a:r>
              <a:rPr lang="pt-BR" dirty="0" smtClean="0">
                <a:solidFill>
                  <a:srgbClr val="000000"/>
                </a:solidFill>
              </a:rPr>
              <a:t>         </a:t>
            </a:r>
            <a:r>
              <a:rPr lang="pt-BR" b="1" dirty="0" smtClean="0">
                <a:solidFill>
                  <a:srgbClr val="000000"/>
                </a:solidFill>
              </a:rPr>
              <a:t>- AMPLIFICADORA DE ATÉ 60KM </a:t>
            </a:r>
            <a:r>
              <a:rPr lang="pt-BR" dirty="0" smtClean="0">
                <a:solidFill>
                  <a:srgbClr val="000000"/>
                </a:solidFill>
              </a:rPr>
              <a:t>(NÃO TEM PERIGO DE QUEIMAR EM CASO</a:t>
            </a:r>
          </a:p>
          <a:p>
            <a:r>
              <a:rPr lang="pt-BR" b="1" dirty="0">
                <a:solidFill>
                  <a:srgbClr val="000000"/>
                </a:solidFill>
              </a:rPr>
              <a:t>	 </a:t>
            </a:r>
            <a:r>
              <a:rPr lang="pt-BR" b="1" dirty="0" smtClean="0">
                <a:solidFill>
                  <a:srgbClr val="000000"/>
                </a:solidFill>
              </a:rPr>
              <a:t>   </a:t>
            </a:r>
            <a:r>
              <a:rPr lang="pt-BR" dirty="0" smtClean="0">
                <a:solidFill>
                  <a:srgbClr val="000000"/>
                </a:solidFill>
              </a:rPr>
              <a:t>DE ROMPIMENTO)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MVDDC   </a:t>
            </a:r>
            <a:r>
              <a:rPr lang="pt-BR" dirty="0" smtClean="0">
                <a:solidFill>
                  <a:srgbClr val="000000"/>
                </a:solidFill>
              </a:rPr>
              <a:t>- </a:t>
            </a:r>
            <a:r>
              <a:rPr lang="pt-BR" b="1" dirty="0" smtClean="0">
                <a:solidFill>
                  <a:srgbClr val="000000"/>
                </a:solidFill>
              </a:rPr>
              <a:t>MULTIPLEXADOR -  MUX / DEMUX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ROA1 </a:t>
            </a:r>
            <a:r>
              <a:rPr lang="pt-BR" dirty="0" smtClean="0">
                <a:solidFill>
                  <a:srgbClr val="000000"/>
                </a:solidFill>
              </a:rPr>
              <a:t>    	- </a:t>
            </a:r>
            <a:r>
              <a:rPr lang="pt-BR" b="1" dirty="0" smtClean="0">
                <a:solidFill>
                  <a:srgbClr val="000000"/>
                </a:solidFill>
              </a:rPr>
              <a:t>RAMAN</a:t>
            </a:r>
            <a:r>
              <a:rPr lang="pt-BR" dirty="0" smtClean="0">
                <a:solidFill>
                  <a:srgbClr val="000000"/>
                </a:solidFill>
              </a:rPr>
              <a:t> – AMPLIFICADORA DE LONGA DISTÂNCIA. (PRECISA DESATIVAR</a:t>
            </a:r>
          </a:p>
          <a:p>
            <a:r>
              <a:rPr lang="pt-BR" b="1" dirty="0">
                <a:solidFill>
                  <a:srgbClr val="000000"/>
                </a:solidFill>
              </a:rPr>
              <a:t> </a:t>
            </a:r>
            <a:r>
              <a:rPr lang="pt-BR" b="1" dirty="0" smtClean="0">
                <a:solidFill>
                  <a:srgbClr val="000000"/>
                </a:solidFill>
              </a:rPr>
              <a:t>                    </a:t>
            </a:r>
            <a:r>
              <a:rPr lang="pt-BR" dirty="0" smtClean="0">
                <a:solidFill>
                  <a:srgbClr val="000000"/>
                </a:solidFill>
              </a:rPr>
              <a:t>EM CASO DE ROMPIMENTO).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SCMD       </a:t>
            </a:r>
            <a:r>
              <a:rPr lang="pt-BR" dirty="0">
                <a:solidFill>
                  <a:srgbClr val="000000"/>
                </a:solidFill>
              </a:rPr>
              <a:t>-  </a:t>
            </a:r>
            <a:r>
              <a:rPr lang="pt-BR" b="1" dirty="0" smtClean="0">
                <a:solidFill>
                  <a:srgbClr val="000000"/>
                </a:solidFill>
              </a:rPr>
              <a:t>É RESPONSÁVEL PELA MULTIPLEXAÇÃO E DEMULTIPLEXAÇÃO DO CANAL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SPVL91 </a:t>
            </a:r>
            <a:r>
              <a:rPr lang="pt-BR" b="1" dirty="0" smtClean="0">
                <a:solidFill>
                  <a:srgbClr val="000000"/>
                </a:solidFill>
              </a:rPr>
              <a:t>    </a:t>
            </a:r>
            <a:r>
              <a:rPr lang="pt-BR" dirty="0" smtClean="0">
                <a:solidFill>
                  <a:srgbClr val="000000"/>
                </a:solidFill>
              </a:rPr>
              <a:t>- </a:t>
            </a:r>
            <a:r>
              <a:rPr lang="pt-BR" b="1" dirty="0" smtClean="0">
                <a:solidFill>
                  <a:srgbClr val="000000"/>
                </a:solidFill>
              </a:rPr>
              <a:t>GERÊNCIA O DWDM TANTO LOCAL OU POR CANAL DE SUPERVISÃO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SSC </a:t>
            </a:r>
            <a:r>
              <a:rPr lang="pt-BR" dirty="0" smtClean="0">
                <a:solidFill>
                  <a:srgbClr val="000000"/>
                </a:solidFill>
              </a:rPr>
              <a:t>           - </a:t>
            </a:r>
            <a:r>
              <a:rPr lang="pt-BR" b="1" dirty="0" smtClean="0">
                <a:solidFill>
                  <a:srgbClr val="000000"/>
                </a:solidFill>
              </a:rPr>
              <a:t>GERÊNCIA O VENTILADORES ( RESFRIAÇÃO).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71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46598" y="419100"/>
            <a:ext cx="684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Assim que efetuar o </a:t>
            </a:r>
            <a:r>
              <a:rPr lang="pt-BR" dirty="0" err="1" smtClean="0"/>
              <a:t>login</a:t>
            </a:r>
            <a:r>
              <a:rPr lang="pt-BR" dirty="0" smtClean="0"/>
              <a:t> abrir a tela do visualizador da seguinte forma.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698" y="1245632"/>
            <a:ext cx="2012702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794" y="1114166"/>
            <a:ext cx="2058605" cy="562369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460500" y="467836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Observando na pasta ROOT existem uma outra pasta chamada </a:t>
            </a:r>
            <a:r>
              <a:rPr lang="pt-BR" dirty="0" err="1" smtClean="0"/>
              <a:t>Fisico</a:t>
            </a:r>
            <a:r>
              <a:rPr lang="pt-BR" dirty="0" smtClean="0"/>
              <a:t> aonde encontra-se todos os elementos cadastrados, clicando nele, abrir cada </a:t>
            </a:r>
            <a:r>
              <a:rPr lang="pt-BR" dirty="0" err="1" smtClean="0"/>
              <a:t>elemeto</a:t>
            </a:r>
            <a:r>
              <a:rPr lang="pt-BR" dirty="0" smtClean="0"/>
              <a:t> em </a:t>
            </a:r>
            <a:r>
              <a:rPr lang="pt-BR" dirty="0" err="1" smtClean="0"/>
              <a:t>sub-pastas</a:t>
            </a:r>
            <a:r>
              <a:rPr lang="pt-BR" dirty="0" smtClean="0"/>
              <a:t>, da seguinte forma.</a:t>
            </a:r>
          </a:p>
        </p:txBody>
      </p:sp>
    </p:spTree>
    <p:extLst>
      <p:ext uri="{BB962C8B-B14F-4D97-AF65-F5344CB8AC3E}">
        <p14:creationId xmlns:p14="http://schemas.microsoft.com/office/powerpoint/2010/main" val="364567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4669" y="533400"/>
            <a:ext cx="1186953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Cada elemento tem o caminho para um destino da seguinte forma.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Caruaru – Garanhuns – </a:t>
            </a:r>
            <a:r>
              <a:rPr lang="pt-BR" dirty="0" err="1" smtClean="0"/>
              <a:t>Maceio</a:t>
            </a:r>
            <a:r>
              <a:rPr lang="pt-BR" dirty="0" smtClean="0"/>
              <a:t>, faz o seguinte caminho.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Caruaru -&gt; Garanhuns -&gt; Aguas Belas -&gt; Santana de Ipanema -&gt; Olho D´agua de Flores -&gt; Arapiraca -&gt; Marimbondo -&gt; Pilar </a:t>
            </a:r>
          </a:p>
          <a:p>
            <a:r>
              <a:rPr lang="pt-BR" b="1" dirty="0">
                <a:solidFill>
                  <a:srgbClr val="FF0000"/>
                </a:solidFill>
              </a:rPr>
              <a:t>e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Maceio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Caruaru – </a:t>
            </a:r>
            <a:r>
              <a:rPr lang="pt-BR" dirty="0" err="1" smtClean="0"/>
              <a:t>Maceio</a:t>
            </a:r>
            <a:r>
              <a:rPr lang="pt-BR" dirty="0" smtClean="0"/>
              <a:t>, faz o seguinte caminho.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Caruaru -&gt; </a:t>
            </a:r>
            <a:r>
              <a:rPr lang="pt-BR" b="1" dirty="0" err="1" smtClean="0">
                <a:solidFill>
                  <a:srgbClr val="FF0000"/>
                </a:solidFill>
              </a:rPr>
              <a:t>Quipapa</a:t>
            </a:r>
            <a:r>
              <a:rPr lang="pt-BR" b="1" dirty="0" smtClean="0">
                <a:solidFill>
                  <a:srgbClr val="FF0000"/>
                </a:solidFill>
              </a:rPr>
              <a:t> -&gt; Rio Largo e </a:t>
            </a:r>
            <a:r>
              <a:rPr lang="pt-BR" b="1" dirty="0" err="1" smtClean="0">
                <a:solidFill>
                  <a:srgbClr val="FF0000"/>
                </a:solidFill>
              </a:rPr>
              <a:t>Maceio</a:t>
            </a:r>
            <a:r>
              <a:rPr lang="pt-BR" b="1" dirty="0" smtClean="0">
                <a:solidFill>
                  <a:srgbClr val="FF0000"/>
                </a:solidFill>
              </a:rPr>
              <a:t>.</a:t>
            </a:r>
          </a:p>
          <a:p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Recife – </a:t>
            </a:r>
            <a:r>
              <a:rPr lang="pt-BR" dirty="0" err="1" smtClean="0"/>
              <a:t>Quipapa</a:t>
            </a:r>
            <a:r>
              <a:rPr lang="pt-BR" dirty="0" smtClean="0"/>
              <a:t>, faz o seguinte caminho.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Recife -&gt; Cabo de Santo Agostinho -&gt; Palmares e </a:t>
            </a:r>
            <a:r>
              <a:rPr lang="pt-BR" b="1" dirty="0" err="1" smtClean="0">
                <a:solidFill>
                  <a:srgbClr val="FF0000"/>
                </a:solidFill>
              </a:rPr>
              <a:t>Quipapa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u="sng" dirty="0" err="1" smtClean="0">
                <a:solidFill>
                  <a:srgbClr val="FF0000"/>
                </a:solidFill>
              </a:rPr>
              <a:t>Obs</a:t>
            </a:r>
            <a:r>
              <a:rPr lang="pt-BR" b="1" u="sng" dirty="0" smtClean="0">
                <a:solidFill>
                  <a:srgbClr val="FF0000"/>
                </a:solidFill>
              </a:rPr>
              <a:t>: em Palmares temos duas </a:t>
            </a:r>
            <a:r>
              <a:rPr lang="pt-BR" b="1" u="sng" dirty="0" err="1" smtClean="0">
                <a:solidFill>
                  <a:srgbClr val="FF0000"/>
                </a:solidFill>
              </a:rPr>
              <a:t>transponder</a:t>
            </a:r>
            <a:r>
              <a:rPr lang="pt-BR" b="1" u="sng" dirty="0" smtClean="0">
                <a:solidFill>
                  <a:srgbClr val="FF0000"/>
                </a:solidFill>
              </a:rPr>
              <a:t> ambas com duas portas de 40G e duas portas de 10G, aonde as portas de 40G</a:t>
            </a:r>
          </a:p>
          <a:p>
            <a:r>
              <a:rPr lang="pt-BR" b="1" u="sng" dirty="0" smtClean="0">
                <a:solidFill>
                  <a:srgbClr val="FF0000"/>
                </a:solidFill>
              </a:rPr>
              <a:t>São interligadas entre sim para ser </a:t>
            </a:r>
            <a:r>
              <a:rPr lang="pt-BR" b="1" u="sng" dirty="0" err="1" smtClean="0">
                <a:solidFill>
                  <a:srgbClr val="FF0000"/>
                </a:solidFill>
              </a:rPr>
              <a:t>dropado</a:t>
            </a:r>
            <a:r>
              <a:rPr lang="pt-BR" b="1" u="sng" dirty="0" smtClean="0">
                <a:solidFill>
                  <a:srgbClr val="FF0000"/>
                </a:solidFill>
              </a:rPr>
              <a:t> em Quipapá.</a:t>
            </a:r>
          </a:p>
          <a:p>
            <a:endParaRPr lang="pt-BR" dirty="0" smtClean="0">
              <a:solidFill>
                <a:srgbClr val="000000"/>
              </a:solidFill>
            </a:endParaRPr>
          </a:p>
          <a:p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Recife – Vitoria, é um mini </a:t>
            </a:r>
            <a:r>
              <a:rPr lang="pt-BR" dirty="0" err="1" smtClean="0"/>
              <a:t>dwdm</a:t>
            </a:r>
            <a:r>
              <a:rPr lang="pt-BR" dirty="0" smtClean="0"/>
              <a:t> com a </a:t>
            </a:r>
            <a:r>
              <a:rPr lang="pt-BR" dirty="0" err="1" smtClean="0"/>
              <a:t>transponder</a:t>
            </a:r>
            <a:r>
              <a:rPr lang="pt-BR" dirty="0" smtClean="0"/>
              <a:t> de 200G duas saídas de 100G.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4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95300" y="292100"/>
            <a:ext cx="938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Abrindo as </a:t>
            </a:r>
            <a:r>
              <a:rPr lang="pt-BR" dirty="0" err="1" smtClean="0"/>
              <a:t>sub-pasta</a:t>
            </a:r>
            <a:r>
              <a:rPr lang="pt-BR" dirty="0" smtClean="0"/>
              <a:t> veremos a placas existem no DWDM e seus devidos nomes.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661432"/>
            <a:ext cx="4356100" cy="611339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546600" y="1030764"/>
            <a:ext cx="76758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As setas azuis sinaliza a aberturas das </a:t>
            </a:r>
            <a:r>
              <a:rPr lang="pt-BR" dirty="0" err="1" smtClean="0"/>
              <a:t>sub-pastas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que esta grifado de vermelho são as amplificadoras.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A Amplificadora EOA, não precisamos nos preocupar em desativar.</a:t>
            </a:r>
          </a:p>
          <a:p>
            <a:r>
              <a:rPr lang="pt-BR" dirty="0" smtClean="0"/>
              <a:t>- A Amplificadora ROA conhecida com RAMAN, essa temos que ter uma atenção</a:t>
            </a:r>
          </a:p>
          <a:p>
            <a:r>
              <a:rPr lang="pt-BR" dirty="0" smtClean="0"/>
              <a:t>maior, em um rompimento aonde o enlace tem RAMAN tem que ser desativada</a:t>
            </a:r>
          </a:p>
          <a:p>
            <a:r>
              <a:rPr lang="pt-BR" dirty="0" smtClean="0"/>
              <a:t>Para que a mesma não venha a queimar. </a:t>
            </a:r>
          </a:p>
        </p:txBody>
      </p:sp>
    </p:spTree>
    <p:extLst>
      <p:ext uri="{BB962C8B-B14F-4D97-AF65-F5344CB8AC3E}">
        <p14:creationId xmlns:p14="http://schemas.microsoft.com/office/powerpoint/2010/main" val="202795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06400" y="279400"/>
            <a:ext cx="11413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Dando um clique duplo na placa EOA, irá abrir a janela de configuração aonde podemos ver o nível de sinal.</a:t>
            </a:r>
          </a:p>
          <a:p>
            <a:r>
              <a:rPr lang="pt-BR" dirty="0" smtClean="0"/>
              <a:t>Em caso de rompimento é nessa placa “EOA” que confirmamos o rompimento e, se </a:t>
            </a:r>
            <a:r>
              <a:rPr lang="pt-BR" smtClean="0"/>
              <a:t>o </a:t>
            </a:r>
            <a:r>
              <a:rPr lang="pt-BR" smtClean="0"/>
              <a:t>reparo foi </a:t>
            </a:r>
            <a:r>
              <a:rPr lang="pt-BR" dirty="0" smtClean="0"/>
              <a:t>realizado corretamente. 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117601"/>
            <a:ext cx="11125200" cy="52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3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63700" y="114300"/>
            <a:ext cx="8414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Caso encontre </a:t>
            </a:r>
            <a:r>
              <a:rPr lang="pt-BR" dirty="0" smtClean="0"/>
              <a:t>algum </a:t>
            </a:r>
            <a:r>
              <a:rPr lang="pt-BR" dirty="0" smtClean="0"/>
              <a:t>rompimento no trecho que tenha RAMAN, irá precisar </a:t>
            </a:r>
            <a:r>
              <a:rPr lang="pt-BR" dirty="0" err="1" smtClean="0"/>
              <a:t>desativa-lá</a:t>
            </a:r>
            <a:r>
              <a:rPr lang="pt-BR" dirty="0" smtClean="0"/>
              <a:t>.</a:t>
            </a:r>
          </a:p>
          <a:p>
            <a:r>
              <a:rPr lang="pt-BR" dirty="0" smtClean="0"/>
              <a:t>Dá </a:t>
            </a:r>
            <a:r>
              <a:rPr lang="pt-BR" dirty="0" smtClean="0"/>
              <a:t>um clique duplo na placa “ROA” irá abrir a seguinte janela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seguida clica em desligar laser.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23" y="1270000"/>
            <a:ext cx="10771187" cy="535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370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448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DWDM PADTEC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DWDM PADTEC</dc:title>
  <dc:creator>Rafael</dc:creator>
  <cp:lastModifiedBy>Rafael</cp:lastModifiedBy>
  <cp:revision>15</cp:revision>
  <dcterms:created xsi:type="dcterms:W3CDTF">2019-05-27T13:45:54Z</dcterms:created>
  <dcterms:modified xsi:type="dcterms:W3CDTF">2019-06-05T20:25:15Z</dcterms:modified>
</cp:coreProperties>
</file>